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</p:sldMasterIdLst>
  <p:notesMasterIdLst>
    <p:notesMasterId r:id="rId38"/>
  </p:notesMasterIdLst>
  <p:sldIdLst>
    <p:sldId id="385" r:id="rId3"/>
    <p:sldId id="386" r:id="rId4"/>
    <p:sldId id="362" r:id="rId5"/>
    <p:sldId id="367" r:id="rId6"/>
    <p:sldId id="381" r:id="rId7"/>
    <p:sldId id="405" r:id="rId8"/>
    <p:sldId id="387" r:id="rId9"/>
    <p:sldId id="393" r:id="rId10"/>
    <p:sldId id="406" r:id="rId11"/>
    <p:sldId id="394" r:id="rId12"/>
    <p:sldId id="395" r:id="rId13"/>
    <p:sldId id="389" r:id="rId14"/>
    <p:sldId id="351" r:id="rId15"/>
    <p:sldId id="391" r:id="rId16"/>
    <p:sldId id="396" r:id="rId17"/>
    <p:sldId id="382" r:id="rId18"/>
    <p:sldId id="388" r:id="rId19"/>
    <p:sldId id="392" r:id="rId20"/>
    <p:sldId id="397" r:id="rId21"/>
    <p:sldId id="400" r:id="rId22"/>
    <p:sldId id="399" r:id="rId23"/>
    <p:sldId id="404" r:id="rId24"/>
    <p:sldId id="402" r:id="rId25"/>
    <p:sldId id="403" r:id="rId26"/>
    <p:sldId id="355" r:id="rId27"/>
    <p:sldId id="383" r:id="rId28"/>
    <p:sldId id="407" r:id="rId29"/>
    <p:sldId id="398" r:id="rId30"/>
    <p:sldId id="380" r:id="rId31"/>
    <p:sldId id="288" r:id="rId32"/>
    <p:sldId id="346" r:id="rId33"/>
    <p:sldId id="376" r:id="rId34"/>
    <p:sldId id="377" r:id="rId35"/>
    <p:sldId id="375" r:id="rId36"/>
    <p:sldId id="378" r:id="rId37"/>
  </p:sldIdLst>
  <p:sldSz cx="9144000" cy="6858000" type="screen4x3"/>
  <p:notesSz cx="6858000" cy="9144000"/>
  <p:embeddedFontLst>
    <p:embeddedFont>
      <p:font typeface=".VnUniverse" pitchFamily="34" charset="0"/>
      <p:regular r:id="rId39"/>
    </p:embeddedFont>
    <p:embeddedFont>
      <p:font typeface="HP001" charset="0"/>
      <p:regular r:id="rId40"/>
      <p:bold r:id="rId41"/>
    </p:embeddedFont>
    <p:embeddedFont>
      <p:font typeface=".VnAristote" pitchFamily="34" charset="0"/>
      <p:regular r:id="rId42"/>
    </p:embeddedFont>
    <p:embeddedFont>
      <p:font typeface="Comic Sans MS" pitchFamily="66" charset="0"/>
      <p:regular r:id="rId43"/>
      <p:bold r:id="rId44"/>
    </p:embeddedFont>
    <p:embeddedFont>
      <p:font typeface="HP001 4H Normal" charset="0"/>
      <p:regular r:id="rId45"/>
    </p:embeddedFont>
    <p:embeddedFont>
      <p:font typeface="Calibri" pitchFamily="34" charset="0"/>
      <p:regular r:id="rId46"/>
      <p:bold r:id="rId47"/>
      <p:italic r:id="rId48"/>
      <p:boldItalic r:id="rId49"/>
    </p:embeddedFont>
    <p:embeddedFont>
      <p:font typeface=".VnAvant" pitchFamily="34" charset="0"/>
      <p:regular r:id="rId50"/>
      <p:bold r:id="rId51"/>
      <p:italic r:id="rId52"/>
      <p:boldItalic r:id="rId53"/>
    </p:embeddedFont>
  </p:embeddedFontLst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CC"/>
    <a:srgbClr val="CCECFF"/>
    <a:srgbClr val="009900"/>
    <a:srgbClr val="FF9933"/>
    <a:srgbClr val="FFCC00"/>
    <a:srgbClr val="993366"/>
    <a:srgbClr val="008000"/>
    <a:srgbClr val="000099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332" y="-19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3.fntdata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08/10/2020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5946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10469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084606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47750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056969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979329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1490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594005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94311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253108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828425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2851827"/>
      </p:ext>
    </p:extLst>
  </p:cSld>
  <p:clrMapOvr>
    <a:masterClrMapping/>
  </p:clrMapOvr>
  <p:transition advTm="6645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221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raphicsfactory.com/Animations/3D/Holidays/Christmas/wreath_123798.html" TargetMode="External"/><Relationship Id="rId13" Type="http://schemas.openxmlformats.org/officeDocument/2006/relationships/image" Target="../media/image21.jpeg"/><Relationship Id="rId3" Type="http://schemas.openxmlformats.org/officeDocument/2006/relationships/audio" Target="../media/media2.mp3"/><Relationship Id="rId7" Type="http://schemas.openxmlformats.org/officeDocument/2006/relationships/image" Target="../media/image17.png"/><Relationship Id="rId12" Type="http://schemas.openxmlformats.org/officeDocument/2006/relationships/image" Target="../media/image20.gif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16.png"/><Relationship Id="rId11" Type="http://schemas.openxmlformats.org/officeDocument/2006/relationships/image" Target="../media/image19.jpeg"/><Relationship Id="rId5" Type="http://schemas.openxmlformats.org/officeDocument/2006/relationships/image" Target="../media/image15.png"/><Relationship Id="rId10" Type="http://schemas.openxmlformats.org/officeDocument/2006/relationships/hyperlink" Target="http://www.graphicsfactory.com/Clip_Art/Holidays/Christmas/snowman001_c_143923.html" TargetMode="External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18.gif"/><Relationship Id="rId1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0.png"/><Relationship Id="rId12" Type="http://schemas.openxmlformats.org/officeDocument/2006/relationships/image" Target="../media/image3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8.png"/><Relationship Id="rId10" Type="http://schemas.openxmlformats.org/officeDocument/2006/relationships/image" Target="../media/image3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4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slide" Target="slide35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slide" Target="slide34.xml"/><Relationship Id="rId5" Type="http://schemas.openxmlformats.org/officeDocument/2006/relationships/slide" Target="slide33.xml"/><Relationship Id="rId4" Type="http://schemas.openxmlformats.org/officeDocument/2006/relationships/slide" Target="slide3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4513" y="814467"/>
            <a:ext cx="7712327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Chào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mừng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các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thầy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cô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về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dự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giờ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lớp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 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CC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1C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CC"/>
              </a:solidFill>
              <a:effectLst>
                <a:reflection blurRad="12700" stA="28000" endPos="45000" dist="1000" dir="5400000" sy="-100000" algn="bl" rotWithShape="0"/>
              </a:effectLst>
              <a:latin typeface="+mn-lt"/>
              <a:cs typeface="+mn-cs"/>
            </a:endParaRPr>
          </a:p>
        </p:txBody>
      </p:sp>
      <p:sp>
        <p:nvSpPr>
          <p:cNvPr id="10" name="Cloud 9"/>
          <p:cNvSpPr/>
          <p:nvPr/>
        </p:nvSpPr>
        <p:spPr>
          <a:xfrm>
            <a:off x="6988431" y="4955772"/>
            <a:ext cx="4260850" cy="702766"/>
          </a:xfrm>
          <a:prstGeom prst="cloud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endParaRPr lang="en-US" sz="2400" b="1">
              <a:solidFill>
                <a:srgbClr val="9900CC"/>
              </a:solidFill>
              <a:latin typeface="Comic Sans MS" pitchFamily="66" charset="0"/>
              <a:cs typeface="Arial" charset="0"/>
            </a:endParaRPr>
          </a:p>
        </p:txBody>
      </p:sp>
      <p:sp>
        <p:nvSpPr>
          <p:cNvPr id="2064" name="TextBox 10"/>
          <p:cNvSpPr txBox="1">
            <a:spLocks noChangeArrowheads="1"/>
          </p:cNvSpPr>
          <p:nvPr/>
        </p:nvSpPr>
        <p:spPr bwMode="auto">
          <a:xfrm>
            <a:off x="2635045" y="3622247"/>
            <a:ext cx="4343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smtClean="0">
                <a:solidFill>
                  <a:srgbClr val="FF0000"/>
                </a:solidFill>
                <a:latin typeface="Comic Sans MS" pitchFamily="66" charset="0"/>
              </a:rPr>
              <a:t>    </a:t>
            </a:r>
          </a:p>
        </p:txBody>
      </p:sp>
      <p:sp>
        <p:nvSpPr>
          <p:cNvPr id="36" name="TextBox 10"/>
          <p:cNvSpPr txBox="1">
            <a:spLocks noChangeArrowheads="1"/>
          </p:cNvSpPr>
          <p:nvPr/>
        </p:nvSpPr>
        <p:spPr bwMode="auto">
          <a:xfrm>
            <a:off x="3053402" y="5018998"/>
            <a:ext cx="4343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smtClean="0">
                <a:solidFill>
                  <a:srgbClr val="6600CC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6600CC"/>
                </a:solidFill>
                <a:latin typeface="Comic Sans MS" pitchFamily="66" charset="0"/>
              </a:rPr>
              <a:t>Môn</a:t>
            </a:r>
            <a:r>
              <a:rPr lang="en-US" sz="3200" b="1" dirty="0">
                <a:solidFill>
                  <a:srgbClr val="6600CC"/>
                </a:solidFill>
                <a:latin typeface="Comic Sans MS" pitchFamily="66" charset="0"/>
              </a:rPr>
              <a:t>: </a:t>
            </a:r>
            <a:r>
              <a:rPr lang="en-US" sz="3200" b="1" dirty="0" err="1" smtClean="0">
                <a:solidFill>
                  <a:srgbClr val="6600CC"/>
                </a:solidFill>
                <a:latin typeface="Comic Sans MS" pitchFamily="66" charset="0"/>
              </a:rPr>
              <a:t>Tiếng</a:t>
            </a:r>
            <a:r>
              <a:rPr lang="en-US" sz="3200" b="1" dirty="0" smtClean="0">
                <a:solidFill>
                  <a:srgbClr val="6600CC"/>
                </a:solidFill>
                <a:latin typeface="Comic Sans MS" pitchFamily="66" charset="0"/>
              </a:rPr>
              <a:t> </a:t>
            </a:r>
            <a:r>
              <a:rPr lang="en-US" sz="3200" b="1" dirty="0" err="1" smtClean="0">
                <a:solidFill>
                  <a:srgbClr val="6600CC"/>
                </a:solidFill>
                <a:latin typeface="Comic Sans MS" pitchFamily="66" charset="0"/>
              </a:rPr>
              <a:t>Việt</a:t>
            </a:r>
            <a:endParaRPr lang="en-US" sz="3200" b="1" dirty="0">
              <a:solidFill>
                <a:srgbClr val="6600CC"/>
              </a:solidFill>
              <a:latin typeface="Comic Sans MS" pitchFamily="66" charset="0"/>
            </a:endParaRPr>
          </a:p>
        </p:txBody>
      </p:sp>
      <p:sp>
        <p:nvSpPr>
          <p:cNvPr id="4" name="AutoShape 9" descr="Hình ảnh có li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5" name="AutoShape 15" descr="Hình ảnh có liên qua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91" name="Picture 1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53"/>
          <a:stretch/>
        </p:blipFill>
        <p:spPr bwMode="auto">
          <a:xfrm>
            <a:off x="2910546" y="1567074"/>
            <a:ext cx="3505200" cy="3058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3" name="Picture 2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22020"/>
            <a:ext cx="850329" cy="297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06" y="2627861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2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6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9" name="Picture 27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940" y="285129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1" name="Picture 29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9" y="495577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3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12875" y="514350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5" name="Picture 33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12795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7" name="Picture 35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748" y="4860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659863" y="5323999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863046" y="5241923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02123" y="-1062550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65275" y="-1020762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31" descr="Hình ảnh có liên quan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575134" y="-1012825"/>
            <a:ext cx="762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67" y="1418906"/>
            <a:ext cx="1588367" cy="1653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1" t="4737" r="8730" b="50363"/>
          <a:stretch/>
        </p:blipFill>
        <p:spPr bwMode="auto">
          <a:xfrm>
            <a:off x="8069824" y="2362200"/>
            <a:ext cx="657479" cy="931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946" y="1441022"/>
            <a:ext cx="16891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50176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11"/>
          <p:cNvSpPr>
            <a:spLocks noChangeArrowheads="1"/>
          </p:cNvSpPr>
          <p:nvPr/>
        </p:nvSpPr>
        <p:spPr bwMode="auto">
          <a:xfrm>
            <a:off x="7679931" y="2645594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6641452" y="2882797"/>
            <a:ext cx="100012" cy="152400"/>
          </a:xfrm>
          <a:prstGeom prst="line">
            <a:avLst/>
          </a:prstGeom>
          <a:ln w="38100">
            <a:solidFill>
              <a:srgbClr val="00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947318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6324600" y="26359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17" name="Rectangle 11"/>
          <p:cNvSpPr>
            <a:spLocks noChangeArrowheads="1"/>
          </p:cNvSpPr>
          <p:nvPr/>
        </p:nvSpPr>
        <p:spPr bwMode="auto">
          <a:xfrm>
            <a:off x="5087143" y="2597841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 flipV="1">
            <a:off x="7989887" y="2968650"/>
            <a:ext cx="117475" cy="45719"/>
          </a:xfrm>
          <a:prstGeom prst="ellipse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vi-VN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149488" y="27990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467747" y="2635941"/>
            <a:ext cx="792163" cy="646112"/>
            <a:chOff x="7283850" y="1600200"/>
            <a:chExt cx="792163" cy="646112"/>
          </a:xfrm>
        </p:grpSpPr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7283850" y="1600200"/>
              <a:ext cx="792163" cy="646112"/>
            </a:xfrm>
            <a:prstGeom prst="rect">
              <a:avLst/>
            </a:prstGeom>
            <a:noFill/>
            <a:ln w="28575">
              <a:solidFill>
                <a:srgbClr val="0000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vi-VN" sz="3600" b="1">
                <a:solidFill>
                  <a:srgbClr val="0000CC"/>
                </a:solidFill>
                <a:latin typeface=".VnAvant" pitchFamily="34" charset="0"/>
              </a:endParaRP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544032" y="1847056"/>
              <a:ext cx="228600" cy="76200"/>
            </a:xfrm>
            <a:prstGeom prst="line">
              <a:avLst/>
            </a:prstGeom>
            <a:ln w="38100">
              <a:solidFill>
                <a:srgbClr val="0066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28" r="50000" b="60143"/>
          <a:stretch/>
        </p:blipFill>
        <p:spPr bwMode="auto">
          <a:xfrm>
            <a:off x="3999252" y="2820439"/>
            <a:ext cx="551656" cy="384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11"/>
          <p:cNvSpPr>
            <a:spLocks noChangeArrowheads="1"/>
          </p:cNvSpPr>
          <p:nvPr/>
        </p:nvSpPr>
        <p:spPr bwMode="auto">
          <a:xfrm>
            <a:off x="967277" y="2623136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19" name="Picture 4" descr="E:\ASMO\vector-illustration-cute-cartoon-boy-600w-253540042 (1)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5"/>
          <a:stretch/>
        </p:blipFill>
        <p:spPr bwMode="auto">
          <a:xfrm>
            <a:off x="3652375" y="152401"/>
            <a:ext cx="2049520" cy="192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 bwMode="auto">
          <a:xfrm>
            <a:off x="3810000" y="924575"/>
            <a:ext cx="1673224" cy="1056625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855846" y="1083555"/>
            <a:ext cx="17067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24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b="1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0" y="0"/>
            <a:ext cx="3124200" cy="461665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smtClean="0"/>
              <a:t>Mình cùng thi tài! </a:t>
            </a:r>
            <a:endParaRPr lang="vi-VN" sz="2400" b="1"/>
          </a:p>
        </p:txBody>
      </p:sp>
      <p:sp>
        <p:nvSpPr>
          <p:cNvPr id="23" name="Rectangle 11"/>
          <p:cNvSpPr>
            <a:spLocks noChangeArrowheads="1"/>
          </p:cNvSpPr>
          <p:nvPr/>
        </p:nvSpPr>
        <p:spPr bwMode="auto">
          <a:xfrm>
            <a:off x="449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4" name="Rectangle 11"/>
          <p:cNvSpPr>
            <a:spLocks noChangeArrowheads="1"/>
          </p:cNvSpPr>
          <p:nvPr/>
        </p:nvSpPr>
        <p:spPr bwMode="auto">
          <a:xfrm>
            <a:off x="3227727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006600"/>
                </a:solidFill>
                <a:latin typeface=".VnAvant" pitchFamily="34" charset="0"/>
              </a:rPr>
              <a:t>đ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4073865" y="451326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282915" y="4191000"/>
            <a:ext cx="37163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 b="1">
                <a:solidFill>
                  <a:srgbClr val="0000CC"/>
                </a:solidFill>
                <a:latin typeface=".VnAvant" pitchFamily="34" charset="0"/>
              </a:rPr>
              <a:t>M:   </a:t>
            </a:r>
            <a:r>
              <a:rPr lang="vi-VN" sz="3600" b="1" smtClean="0">
                <a:solidFill>
                  <a:srgbClr val="006600"/>
                </a:solidFill>
                <a:latin typeface=".VnAvant" pitchFamily="34" charset="0"/>
              </a:rPr>
              <a:t>đỡ</a:t>
            </a:r>
            <a:endParaRPr lang="en-US" sz="3600" b="1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6836115" y="4191000"/>
            <a:ext cx="1855787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vi-VN" sz="3600" b="1">
                <a:solidFill>
                  <a:srgbClr val="FF0000"/>
                </a:solidFill>
                <a:latin typeface=".VnAvant" pitchFamily="34" charset="0"/>
              </a:rPr>
              <a:t>đ</a:t>
            </a:r>
            <a:r>
              <a:rPr lang="vi-VN" sz="3600" b="1" smtClean="0">
                <a:solidFill>
                  <a:srgbClr val="FF0000"/>
                </a:solidFill>
                <a:latin typeface=".VnAvant" pitchFamily="34" charset="0"/>
              </a:rPr>
              <a:t>ỡ</a:t>
            </a:r>
            <a:endParaRPr lang="en-US" sz="3600" b="1">
              <a:solidFill>
                <a:srgbClr val="FF0000"/>
              </a:solidFill>
              <a:latin typeface=".VnAvant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6477340" y="4483100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11"/>
          <p:cNvSpPr>
            <a:spLocks noChangeArrowheads="1"/>
          </p:cNvSpPr>
          <p:nvPr/>
        </p:nvSpPr>
        <p:spPr bwMode="auto">
          <a:xfrm>
            <a:off x="5668870" y="4191000"/>
            <a:ext cx="792163" cy="646112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vi-VN" sz="3600" b="1">
              <a:solidFill>
                <a:srgbClr val="0000CC"/>
              </a:solidFill>
              <a:latin typeface=".VnAvant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5271995" y="4545012"/>
            <a:ext cx="396875" cy="0"/>
          </a:xfrm>
          <a:prstGeom prst="straightConnector1">
            <a:avLst/>
          </a:prstGeom>
          <a:ln w="28575">
            <a:solidFill>
              <a:srgbClr val="00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17" t="43679" b="33237"/>
          <a:stretch/>
        </p:blipFill>
        <p:spPr bwMode="auto">
          <a:xfrm>
            <a:off x="5731122" y="4322571"/>
            <a:ext cx="667657" cy="444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8775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14" grpId="0" animBg="1"/>
      <p:bldP spid="16" grpId="0" animBg="1"/>
      <p:bldP spid="17" grpId="0" animBg="1"/>
      <p:bldP spid="2" grpId="0" animBg="1"/>
      <p:bldP spid="30" grpId="0" animBg="1"/>
      <p:bldP spid="23" grpId="0" animBg="1"/>
      <p:bldP spid="24" grpId="0" animBg="1"/>
      <p:bldP spid="26" grpId="0"/>
      <p:bldP spid="27" grpId="0" animBg="1"/>
      <p:bldP spid="2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417412"/>
              </p:ext>
            </p:extLst>
          </p:nvPr>
        </p:nvGraphicFramePr>
        <p:xfrm>
          <a:off x="159964" y="2133600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10" name="TextBox 9"/>
          <p:cNvSpPr txBox="1"/>
          <p:nvPr/>
        </p:nvSpPr>
        <p:spPr>
          <a:xfrm>
            <a:off x="3200400" y="3436203"/>
            <a:ext cx="9733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co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72691" y="4295185"/>
            <a:ext cx="32496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 err="1">
                <a:solidFill>
                  <a:srgbClr val="00B050"/>
                </a:solidFill>
                <a:latin typeface=".VnAvant" pitchFamily="34" charset="0"/>
              </a:rPr>
              <a:t>c</a:t>
            </a:r>
            <a:r>
              <a:rPr lang="en-US" sz="4800" b="1" dirty="0" err="1" smtClean="0">
                <a:solidFill>
                  <a:srgbClr val="00B050"/>
                </a:solidFill>
                <a:latin typeface=".VnAvant" pitchFamily="34" charset="0"/>
              </a:rPr>
              <a:t>ì</a:t>
            </a:r>
            <a:r>
              <a:rPr lang="en-US" sz="4800" b="1" dirty="0" smtClean="0">
                <a:solidFill>
                  <a:srgbClr val="00B050"/>
                </a:solidFill>
                <a:latin typeface=".VnAvant" pitchFamily="34" charset="0"/>
              </a:rPr>
              <a:t>, </a:t>
            </a:r>
            <a:r>
              <a:rPr lang="en-US" sz="4800" b="1" dirty="0" err="1" smtClean="0">
                <a:solidFill>
                  <a:srgbClr val="00B050"/>
                </a:solidFill>
                <a:latin typeface=".VnAvant" pitchFamily="34" charset="0"/>
              </a:rPr>
              <a:t>cî</a:t>
            </a:r>
            <a:r>
              <a:rPr lang="en-US" sz="4800" b="1" dirty="0" smtClean="0">
                <a:solidFill>
                  <a:srgbClr val="00B050"/>
                </a:solidFill>
                <a:latin typeface=".VnAvant" pitchFamily="34" charset="0"/>
              </a:rPr>
              <a:t>, ®î</a:t>
            </a:r>
            <a:endParaRPr lang="en-US" sz="4800" b="1" dirty="0">
              <a:solidFill>
                <a:srgbClr val="00B05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64421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0867636"/>
              </p:ext>
            </p:extLst>
          </p:nvPr>
        </p:nvGraphicFramePr>
        <p:xfrm>
          <a:off x="266696" y="4243587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52496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66260"/>
            <a:ext cx="4610101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1" name="Picture 3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-662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2" name="Picture 4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64917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3" name="Picture 5" descr="676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6469960"/>
            <a:ext cx="4610100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32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5" name="Picture 7" descr="676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0"/>
            <a:ext cx="4476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758" y="5727009"/>
            <a:ext cx="966788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5" descr="Animated Christmas wreath with a big red bow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52" y="285879"/>
            <a:ext cx="762000" cy="852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Happy Snowman Face Smiling 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0779" y="248127"/>
            <a:ext cx="654844" cy="810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artoons-desi-glitters-101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1897" y="5581694"/>
            <a:ext cx="1112103" cy="111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ITTran\Desktop\anh\9781909-Illustration-of-Kids-Having-a-Dance-Party-Stock-Illustration-cartoon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564" y="1946317"/>
            <a:ext cx="6120672" cy="378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1223750" y="525522"/>
            <a:ext cx="6938310" cy="123226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thư </a:t>
            </a:r>
            <a:r>
              <a:rPr lang="en-US" sz="54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gi·n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 </a:t>
            </a:r>
            <a:r>
              <a:rPr lang="en-US" sz="5400" b="1" smtClean="0">
                <a:ln w="11430"/>
                <a:solidFill>
                  <a:srgbClr val="00B05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nhÐ</a:t>
            </a:r>
            <a:r>
              <a:rPr lang="en-US" sz="5400" b="1" smtClean="0">
                <a:ln w="11430"/>
                <a:solidFill>
                  <a:srgbClr val="CC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.VnAvant" pitchFamily="34" charset="0"/>
              </a:rPr>
              <a:t>! </a:t>
            </a:r>
            <a:endParaRPr lang="en-US" sz="5400" b="1" cap="none" spc="0" dirty="0">
              <a:ln w="11430"/>
              <a:solidFill>
                <a:srgbClr val="CC00C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.VnAvant" pitchFamily="34" charset="0"/>
            </a:endParaRPr>
          </a:p>
        </p:txBody>
      </p:sp>
      <p:pic>
        <p:nvPicPr>
          <p:cNvPr id="3" name="dan vu con vit 28.9.2017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40752" y="5581694"/>
            <a:ext cx="311422" cy="311422"/>
          </a:xfrm>
          <a:prstGeom prst="rect">
            <a:avLst/>
          </a:prstGeom>
          <a:solidFill>
            <a:srgbClr val="990099"/>
          </a:solidFill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429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6645">
        <p14:ripple/>
      </p:transition>
    </mc:Choice>
    <mc:Fallback xmlns="">
      <p:transition advTm="66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2489" objId="4"/>
        <p14:triggerEvt type="onClick" time="2489" objId="4"/>
        <p14:pauseEvt time="19732" objId="4"/>
        <p14:triggerEvt type="onClick" time="24965" objId="4"/>
        <p14:resumeEvt time="27230" objId="4"/>
        <p14:pauseEvt time="35395" objId="4"/>
        <p14:stopEvt time="72962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graphicFrame>
        <p:nvGraphicFramePr>
          <p:cNvPr id="32" name="Table 3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587222"/>
              </p:ext>
            </p:extLst>
          </p:nvPr>
        </p:nvGraphicFramePr>
        <p:xfrm>
          <a:off x="-20782" y="4083901"/>
          <a:ext cx="8763008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53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9250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7442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95376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1219200"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b¬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bê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33CC"/>
                          </a:solidFill>
                          <a:latin typeface=".VnAvant" pitchFamily="34" charset="0"/>
                        </a:rPr>
                        <a:t>bë</a:t>
                      </a:r>
                      <a:endParaRPr lang="en-US" sz="4000">
                        <a:solidFill>
                          <a:srgbClr val="0033CC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 cê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smtClean="0">
                          <a:solidFill>
                            <a:srgbClr val="FF0000"/>
                          </a:solidFill>
                          <a:latin typeface=".VnAvant" pitchFamily="34" charset="0"/>
                        </a:rPr>
                        <a:t>cì</a:t>
                      </a:r>
                      <a:endParaRPr lang="en-US" sz="4000">
                        <a:solidFill>
                          <a:srgbClr val="FF00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009900"/>
                          </a:solidFill>
                          <a:latin typeface=".VnAvant" pitchFamily="34" charset="0"/>
                        </a:rPr>
                        <a:t>dì</a:t>
                      </a:r>
                      <a:endParaRPr lang="en-US" sz="4000">
                        <a:solidFill>
                          <a:srgbClr val="00990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smtClean="0">
                          <a:solidFill>
                            <a:srgbClr val="7030A0"/>
                          </a:solidFill>
                          <a:latin typeface=".VnAvant" pitchFamily="34" charset="0"/>
                        </a:rPr>
                        <a:t>®ì</a:t>
                      </a:r>
                      <a:endParaRPr lang="en-US" sz="4000">
                        <a:solidFill>
                          <a:srgbClr val="7030A0"/>
                        </a:solidFill>
                        <a:latin typeface=".VnAvant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7324281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37557" y="38862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sp>
        <p:nvSpPr>
          <p:cNvPr id="32" name="TextBox 31"/>
          <p:cNvSpPr txBox="1"/>
          <p:nvPr/>
        </p:nvSpPr>
        <p:spPr>
          <a:xfrm>
            <a:off x="3352800" y="3886200"/>
            <a:ext cx="19463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694595" y="3886200"/>
            <a:ext cx="1959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3344387" y="2266005"/>
            <a:ext cx="2296885" cy="1620195"/>
          </a:xfrm>
          <a:prstGeom prst="rect">
            <a:avLst/>
          </a:prstGeom>
        </p:spPr>
      </p:pic>
      <p:pic>
        <p:nvPicPr>
          <p:cNvPr id="1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440086" y="2217514"/>
            <a:ext cx="2171700" cy="1489166"/>
          </a:xfrm>
        </p:spPr>
      </p:pic>
      <p:pic>
        <p:nvPicPr>
          <p:cNvPr id="1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 bwMode="auto">
          <a:xfrm>
            <a:off x="6477000" y="2262410"/>
            <a:ext cx="1964262" cy="1623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0822016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3" t="18530" r="60606" b="26611"/>
          <a:stretch/>
        </p:blipFill>
        <p:spPr>
          <a:xfrm>
            <a:off x="1447800" y="457200"/>
            <a:ext cx="6172200" cy="4232366"/>
          </a:xfrm>
        </p:spPr>
      </p:pic>
      <p:sp>
        <p:nvSpPr>
          <p:cNvPr id="5" name="TextBox 4"/>
          <p:cNvSpPr txBox="1"/>
          <p:nvPr/>
        </p:nvSpPr>
        <p:spPr>
          <a:xfrm>
            <a:off x="2971800" y="4784814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bê ®ª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13585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0" t="27006" r="36105" b="26487"/>
          <a:stretch/>
        </p:blipFill>
        <p:spPr>
          <a:xfrm>
            <a:off x="1600200" y="1752600"/>
            <a:ext cx="4887685" cy="34477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71800" y="4784814"/>
            <a:ext cx="28264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c¸ cê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82" t="18530" r="6566" b="24783"/>
          <a:stretch/>
        </p:blipFill>
        <p:spPr>
          <a:xfrm>
            <a:off x="2057400" y="152400"/>
            <a:ext cx="4701050" cy="3886200"/>
          </a:xfrm>
        </p:spPr>
      </p:pic>
      <p:sp>
        <p:nvSpPr>
          <p:cNvPr id="5" name="TextBox 4"/>
          <p:cNvSpPr txBox="1"/>
          <p:nvPr/>
        </p:nvSpPr>
        <p:spPr>
          <a:xfrm>
            <a:off x="2971800" y="4343400"/>
            <a:ext cx="28440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.VnAvant" pitchFamily="34" charset="0"/>
              </a:rPr>
              <a:t>®ì bÐ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02477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1"/>
          <a:stretch/>
        </p:blipFill>
        <p:spPr bwMode="auto">
          <a:xfrm>
            <a:off x="2546554" y="1324642"/>
            <a:ext cx="4692446" cy="424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95800" y="2221607"/>
            <a:ext cx="56297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960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 sz="105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41327" y="3886200"/>
            <a:ext cx="8851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đỡ</a:t>
            </a:r>
            <a:endParaRPr lang="en-US" sz="7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5943600" y="4073604"/>
            <a:ext cx="88517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66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đỡ</a:t>
            </a:r>
            <a:endParaRPr lang="en-US" sz="70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54531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00200" y="349045"/>
            <a:ext cx="6047112" cy="857865"/>
          </a:xfrm>
          <a:prstGeom prst="rect">
            <a:avLst/>
          </a:prstGeom>
          <a:noFill/>
        </p:spPr>
        <p:txBody>
          <a:bodyPr wrap="square" rtlCol="0">
            <a:prstTxWarp prst="textWave2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smtClean="0">
                <a:ln w="11430"/>
                <a:solidFill>
                  <a:srgbClr val="0066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Mình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hát </a:t>
            </a:r>
            <a:r>
              <a:rPr lang="en-US" sz="4000" b="1" smtClean="0">
                <a:ln w="11430"/>
                <a:solidFill>
                  <a:srgbClr val="FF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lên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</a:t>
            </a:r>
            <a:r>
              <a:rPr lang="en-US" sz="4000" b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nào</a:t>
            </a:r>
            <a:r>
              <a:rPr lang="en-US" sz="4000" b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! </a:t>
            </a:r>
            <a:endParaRPr lang="en-US" sz="40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58645" y="5257800"/>
            <a:ext cx="7685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smtClean="0">
                <a:solidFill>
                  <a:srgbClr val="0000CC"/>
                </a:solidFill>
                <a:latin typeface="Comic Sans MS" pitchFamily="66" charset="0"/>
              </a:rPr>
              <a:t>Bài hát : “</a:t>
            </a:r>
            <a:r>
              <a:rPr lang="en-US" sz="4000" b="1" smtClean="0">
                <a:solidFill>
                  <a:srgbClr val="FF0000"/>
                </a:solidFill>
                <a:latin typeface="Comic Sans MS" pitchFamily="66" charset="0"/>
              </a:rPr>
              <a:t>A, B, C Tiếng Việt”</a:t>
            </a:r>
            <a:endParaRPr lang="vi-VN" sz="4000" b="1">
              <a:solidFill>
                <a:srgbClr val="FF0000"/>
              </a:solidFill>
            </a:endParaRPr>
          </a:p>
        </p:txBody>
      </p:sp>
      <p:pic>
        <p:nvPicPr>
          <p:cNvPr id="2" name="bai hat Abc  30.7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1714500"/>
            <a:ext cx="6096000" cy="3429000"/>
          </a:xfrm>
          <a:prstGeom prst="rect">
            <a:avLst/>
          </a:prstGeom>
          <a:ln w="12700">
            <a:solidFill>
              <a:srgbClr val="0033CC"/>
            </a:solidFill>
          </a:ln>
        </p:spPr>
      </p:pic>
    </p:spTree>
    <p:extLst>
      <p:ext uri="{BB962C8B-B14F-4D97-AF65-F5344CB8AC3E}">
        <p14:creationId xmlns:p14="http://schemas.microsoft.com/office/powerpoint/2010/main" val="350941694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328833"/>
            <a:ext cx="3279775" cy="276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936849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2" name="ơ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09455" y="1219200"/>
            <a:ext cx="3278970" cy="276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9083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690468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60" t="19942" r="38709" b="5923"/>
          <a:stretch/>
        </p:blipFill>
        <p:spPr bwMode="auto">
          <a:xfrm>
            <a:off x="2971800" y="838200"/>
            <a:ext cx="2590800" cy="2422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902552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 bwMode="auto">
          <a:xfrm>
            <a:off x="704925" y="90411"/>
            <a:ext cx="2720670" cy="606130"/>
          </a:xfrm>
          <a:prstGeom prst="round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1" name="Oval 20"/>
          <p:cNvSpPr/>
          <p:nvPr/>
        </p:nvSpPr>
        <p:spPr bwMode="auto">
          <a:xfrm>
            <a:off x="267099" y="36873"/>
            <a:ext cx="680611" cy="713205"/>
          </a:xfrm>
          <a:prstGeom prst="ellipse">
            <a:avLst/>
          </a:prstGeom>
          <a:solidFill>
            <a:srgbClr val="FFCC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1" i="0" u="none" strike="noStrike" cap="none" normalizeH="0" smtClean="0">
              <a:ln>
                <a:noFill/>
              </a:ln>
              <a:effectLst/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331723" y="61398"/>
            <a:ext cx="3467074" cy="1281290"/>
            <a:chOff x="-545548" y="-236493"/>
            <a:chExt cx="1805014" cy="1281290"/>
          </a:xfrm>
        </p:grpSpPr>
        <p:sp>
          <p:nvSpPr>
            <p:cNvPr id="18" name="TextBox 17"/>
            <p:cNvSpPr txBox="1"/>
            <p:nvPr/>
          </p:nvSpPr>
          <p:spPr>
            <a:xfrm>
              <a:off x="-545548" y="-236493"/>
              <a:ext cx="2870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4000" b="1" smtClean="0">
                  <a:latin typeface="Calibri" pitchFamily="34" charset="0"/>
                  <a:cs typeface="Calibri" pitchFamily="34" charset="0"/>
                </a:rPr>
                <a:t>3</a:t>
              </a:r>
              <a:endParaRPr lang="en-US" sz="4000" b="1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195258" y="-155532"/>
              <a:ext cx="14547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b="1" smtClean="0">
                  <a:solidFill>
                    <a:schemeClr val="bg1"/>
                  </a:solidFill>
                  <a:latin typeface=".VnAvant" pitchFamily="34" charset="0"/>
                </a:rPr>
                <a:t>ViÕt b¶ng </a:t>
              </a:r>
              <a:endParaRPr lang="en-US" sz="3600" b="1">
                <a:solidFill>
                  <a:schemeClr val="bg1"/>
                </a:solidFill>
                <a:latin typeface=".VnAvant" pitchFamily="34" charset="0"/>
              </a:endParaRPr>
            </a:p>
          </p:txBody>
        </p:sp>
      </p:grpSp>
      <p:pic>
        <p:nvPicPr>
          <p:cNvPr id="3" name="đỡ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73" r="44834"/>
          <a:stretch/>
        </p:blipFill>
        <p:spPr>
          <a:xfrm>
            <a:off x="2673927" y="1066800"/>
            <a:ext cx="3518122" cy="3672329"/>
          </a:xfrm>
        </p:spPr>
      </p:pic>
    </p:spTree>
    <p:extLst>
      <p:ext uri="{BB962C8B-B14F-4D97-AF65-F5344CB8AC3E}">
        <p14:creationId xmlns:p14="http://schemas.microsoft.com/office/powerpoint/2010/main" val="641698227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219200"/>
            <a:ext cx="3917035" cy="4243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66052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434367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049219" y="276098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</a:t>
            </a:r>
            <a:r>
              <a:rPr lang="en-US" sz="3600" b="1" dirty="0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Việt</a:t>
            </a:r>
            <a:endParaRPr lang="en-US" sz="3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8200" y="134412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966849" y="92242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673731" y="92661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810062" y="136894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4881" y="109762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026" y="27302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881" y="1978155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71" y="356049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.VnAvant" pitchFamily="34" charset="0"/>
              </a:rPr>
              <a:t>®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924" y="113486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924" y="2739877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924" y="194732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543" y="3525461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395" y="42672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«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1322" y="5097496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00B050"/>
                </a:solidFill>
                <a:latin typeface=".VnAvant" pitchFamily="34" charset="0"/>
              </a:rPr>
              <a:t>¬</a:t>
            </a:r>
          </a:p>
        </p:txBody>
      </p:sp>
    </p:spTree>
    <p:extLst>
      <p:ext uri="{BB962C8B-B14F-4D97-AF65-F5344CB8AC3E}">
        <p14:creationId xmlns:p14="http://schemas.microsoft.com/office/powerpoint/2010/main" val="2936671588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46084" name="Picture 4" descr="Lovely_illustration_of_Happy_family_behide_a_star_wallcoo_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3352800" y="2562225"/>
            <a:ext cx="373380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Chóc thÇy c«, c¸c con cïng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gia </a:t>
            </a:r>
            <a:r>
              <a:rPr lang="en-US" sz="3600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4400" b="1" smtClean="0">
                <a:solidFill>
                  <a:srgbClr val="99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mtClean="0">
                <a:solidFill>
                  <a:srgbClr val="990033"/>
                </a:solidFill>
                <a:latin typeface=".VnUniverse" pitchFamily="34" charset="0"/>
              </a:rPr>
              <a:t>m·i </a:t>
            </a:r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m·i </a:t>
            </a:r>
          </a:p>
          <a:p>
            <a:pPr eaLnBrk="1" hangingPunct="1"/>
            <a:r>
              <a:rPr lang="en-US" sz="4400" b="1">
                <a:solidFill>
                  <a:srgbClr val="990033"/>
                </a:solidFill>
                <a:latin typeface=".VnUniverse" pitchFamily="34" charset="0"/>
              </a:rPr>
              <a:t>h¹nh phóc !</a:t>
            </a:r>
          </a:p>
        </p:txBody>
      </p:sp>
    </p:spTree>
    <p:extLst>
      <p:ext uri="{BB962C8B-B14F-4D97-AF65-F5344CB8AC3E}">
        <p14:creationId xmlns:p14="http://schemas.microsoft.com/office/powerpoint/2010/main" val="107474361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727036"/>
            <a:ext cx="3733800" cy="248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27"/>
          <p:cNvSpPr txBox="1">
            <a:spLocks noChangeArrowheads="1"/>
          </p:cNvSpPr>
          <p:nvPr/>
        </p:nvSpPr>
        <p:spPr bwMode="auto">
          <a:xfrm>
            <a:off x="2057400" y="868740"/>
            <a:ext cx="73342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9600" smtClean="0">
                <a:solidFill>
                  <a:srgbClr val="FF0000"/>
                </a:solidFill>
              </a:rPr>
              <a:t>” Đố vui”</a:t>
            </a:r>
            <a:endParaRPr lang="en-US" sz="9600">
              <a:solidFill>
                <a:srgbClr val="FF0000"/>
              </a:solidFill>
            </a:endParaRPr>
          </a:p>
        </p:txBody>
      </p:sp>
      <p:pic>
        <p:nvPicPr>
          <p:cNvPr id="10" name="Picture 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7" y="6172200"/>
            <a:ext cx="9066213" cy="46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571300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1445393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698" name="Object 3"/>
          <p:cNvGraphicFramePr>
            <a:graphicFrameLocks noGrp="1" noChangeAspect="1"/>
          </p:cNvGraphicFramePr>
          <p:nvPr>
            <p:ph/>
          </p:nvPr>
        </p:nvGraphicFramePr>
        <p:xfrm>
          <a:off x="0" y="30163"/>
          <a:ext cx="9144000" cy="682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1" name="Bitmap Image" r:id="rId3" imgW="6638095" imgH="4600000" progId="Paint.Picture">
                  <p:embed/>
                </p:oleObj>
              </mc:Choice>
              <mc:Fallback>
                <p:oleObj name="Bitmap Image" r:id="rId3" imgW="6638095" imgH="460000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0163"/>
                        <a:ext cx="9144000" cy="682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4549" y="0"/>
            <a:ext cx="86868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KÝnh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chóc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c¸c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thÇy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c« m¹nh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kháe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vµ </a:t>
            </a:r>
            <a:r>
              <a:rPr lang="en-US" sz="6000" dirty="0" err="1">
                <a:solidFill>
                  <a:srgbClr val="000099"/>
                </a:solidFill>
                <a:latin typeface=".VnAristote" pitchFamily="34" charset="0"/>
              </a:rPr>
              <a:t>thµnh</a:t>
            </a:r>
            <a:r>
              <a:rPr lang="en-US" sz="6000" dirty="0">
                <a:solidFill>
                  <a:srgbClr val="000099"/>
                </a:solidFill>
                <a:latin typeface=".VnAristote" pitchFamily="34" charset="0"/>
              </a:rPr>
              <a:t> ®¹t.</a:t>
            </a:r>
          </a:p>
        </p:txBody>
      </p:sp>
    </p:spTree>
    <p:extLst>
      <p:ext uri="{BB962C8B-B14F-4D97-AF65-F5344CB8AC3E}">
        <p14:creationId xmlns:p14="http://schemas.microsoft.com/office/powerpoint/2010/main" val="63967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645">
        <p:circle/>
      </p:transition>
    </mc:Choice>
    <mc:Fallback xmlns="">
      <p:transition spd="slow" advTm="6645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87"/>
          <a:stretch>
            <a:fillRect/>
          </a:stretch>
        </p:blipFill>
        <p:spPr bwMode="auto">
          <a:xfrm>
            <a:off x="-85725" y="3184525"/>
            <a:ext cx="2362200" cy="175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38" b="12971"/>
          <a:stretch>
            <a:fillRect/>
          </a:stretch>
        </p:blipFill>
        <p:spPr bwMode="auto">
          <a:xfrm>
            <a:off x="6276975" y="3386138"/>
            <a:ext cx="2843213" cy="1538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3066">
            <a:off x="2303463" y="3638550"/>
            <a:ext cx="758825" cy="116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65"/>
          <a:stretch>
            <a:fillRect/>
          </a:stretch>
        </p:blipFill>
        <p:spPr bwMode="auto">
          <a:xfrm rot="1551590">
            <a:off x="5330825" y="3651250"/>
            <a:ext cx="901700" cy="122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6" name="Group 7"/>
          <p:cNvGrpSpPr>
            <a:grpSpLocks/>
          </p:cNvGrpSpPr>
          <p:nvPr/>
        </p:nvGrpSpPr>
        <p:grpSpPr bwMode="auto">
          <a:xfrm>
            <a:off x="-85725" y="6462713"/>
            <a:ext cx="9063038" cy="469900"/>
            <a:chOff x="-85725" y="6065838"/>
            <a:chExt cx="9063038" cy="866775"/>
          </a:xfrm>
        </p:grpSpPr>
        <p:pic>
          <p:nvPicPr>
            <p:cNvPr id="10260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3024188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1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1866900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2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5592763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3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6723063" y="6142038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4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7847013" y="61182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5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-85725" y="6069013"/>
              <a:ext cx="1130300" cy="790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6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865188" y="6065838"/>
              <a:ext cx="1130300" cy="792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67" name="Picture 6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>
              <a:fillRect/>
            </a:stretch>
          </p:blipFill>
          <p:spPr bwMode="auto">
            <a:xfrm>
              <a:off x="4295775" y="6092825"/>
              <a:ext cx="1130300" cy="7921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3176588"/>
            <a:ext cx="118745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248" name="Group 5"/>
          <p:cNvGrpSpPr>
            <a:grpSpLocks/>
          </p:cNvGrpSpPr>
          <p:nvPr/>
        </p:nvGrpSpPr>
        <p:grpSpPr bwMode="auto">
          <a:xfrm>
            <a:off x="4021138" y="3486150"/>
            <a:ext cx="576262" cy="561975"/>
            <a:chOff x="1803399" y="2764628"/>
            <a:chExt cx="576262" cy="561975"/>
          </a:xfrm>
        </p:grpSpPr>
        <p:grpSp>
          <p:nvGrpSpPr>
            <p:cNvPr id="10255" name="Group 18"/>
            <p:cNvGrpSpPr>
              <a:grpSpLocks/>
            </p:cNvGrpSpPr>
            <p:nvPr/>
          </p:nvGrpSpPr>
          <p:grpSpPr bwMode="auto">
            <a:xfrm>
              <a:off x="1803399" y="2764628"/>
              <a:ext cx="576262" cy="561975"/>
              <a:chOff x="6734435" y="3877144"/>
              <a:chExt cx="576262" cy="561804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6734435" y="3877144"/>
                <a:ext cx="576262" cy="561804"/>
              </a:xfrm>
              <a:prstGeom prst="ellips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6882072" y="4083456"/>
                <a:ext cx="46038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7153535" y="4083456"/>
                <a:ext cx="46037" cy="4602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cxnSp>
          <p:nvCxnSpPr>
            <p:cNvPr id="5" name="Straight Connector 4"/>
            <p:cNvCxnSpPr/>
            <p:nvPr/>
          </p:nvCxnSpPr>
          <p:spPr>
            <a:xfrm>
              <a:off x="2005011" y="3169441"/>
              <a:ext cx="225425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49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3921">
            <a:off x="7891463" y="179388"/>
            <a:ext cx="1041400" cy="102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0" name="TextBox 27"/>
          <p:cNvSpPr txBox="1">
            <a:spLocks noChangeArrowheads="1"/>
          </p:cNvSpPr>
          <p:nvPr/>
        </p:nvSpPr>
        <p:spPr bwMode="auto">
          <a:xfrm>
            <a:off x="1528763" y="122238"/>
            <a:ext cx="6267450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5400">
                <a:solidFill>
                  <a:srgbClr val="339933"/>
                </a:solidFill>
              </a:rPr>
              <a:t>Trò chơi</a:t>
            </a:r>
            <a:r>
              <a:rPr lang="en-US" sz="4000">
                <a:solidFill>
                  <a:srgbClr val="339933"/>
                </a:solidFill>
              </a:rPr>
              <a:t>:</a:t>
            </a:r>
          </a:p>
          <a:p>
            <a:r>
              <a:rPr lang="en-US" sz="6600">
                <a:solidFill>
                  <a:srgbClr val="CC00CC"/>
                </a:solidFill>
              </a:rPr>
              <a:t>      </a:t>
            </a:r>
            <a:r>
              <a:rPr lang="en-US" sz="6600">
                <a:solidFill>
                  <a:srgbClr val="FF0000"/>
                </a:solidFill>
              </a:rPr>
              <a:t>” Tiếp sức”</a:t>
            </a:r>
          </a:p>
        </p:txBody>
      </p:sp>
      <p:pic>
        <p:nvPicPr>
          <p:cNvPr id="10251" name="Picture 2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69863"/>
            <a:ext cx="1163638" cy="896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2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0"/>
            <a:ext cx="15271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53" name="TextBox 27"/>
          <p:cNvSpPr txBox="1">
            <a:spLocks noChangeArrowheads="1"/>
          </p:cNvSpPr>
          <p:nvPr/>
        </p:nvSpPr>
        <p:spPr bwMode="auto">
          <a:xfrm>
            <a:off x="-20638" y="5029200"/>
            <a:ext cx="38306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thật thà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254" name="TextBox 27"/>
          <p:cNvSpPr txBox="1">
            <a:spLocks noChangeArrowheads="1"/>
          </p:cNvSpPr>
          <p:nvPr/>
        </p:nvSpPr>
        <p:spPr bwMode="auto">
          <a:xfrm>
            <a:off x="6762750" y="5009071"/>
            <a:ext cx="38290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3200" b="1" smtClean="0">
                <a:solidFill>
                  <a:srgbClr val="006600"/>
                </a:solidFill>
              </a:rPr>
              <a:t>dũng cảm</a:t>
            </a:r>
            <a:endParaRPr lang="en-US" sz="4000" b="1" dirty="0">
              <a:solidFill>
                <a:srgbClr val="006600"/>
              </a:solidFill>
            </a:endParaRPr>
          </a:p>
        </p:txBody>
      </p:sp>
      <p:pic>
        <p:nvPicPr>
          <p:cNvPr id="2" name="chen nhac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59763" y="5907809"/>
            <a:ext cx="304800" cy="304800"/>
          </a:xfrm>
          <a:prstGeom prst="rect">
            <a:avLst/>
          </a:prstGeom>
          <a:solidFill>
            <a:srgbClr val="FF00FF"/>
          </a:solidFill>
        </p:spPr>
      </p:pic>
    </p:spTree>
    <p:extLst>
      <p:ext uri="{BB962C8B-B14F-4D97-AF65-F5344CB8AC3E}">
        <p14:creationId xmlns:p14="http://schemas.microsoft.com/office/powerpoint/2010/main" val="226466265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758537" y="1676400"/>
            <a:ext cx="8153400" cy="4114800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b</a:t>
            </a:r>
            <a:r>
              <a:rPr lang="vi-VN" sz="40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ß</a:t>
            </a:r>
            <a:r>
              <a:rPr lang="en-US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</a:t>
            </a:r>
            <a:r>
              <a:rPr lang="vi-VN" sz="4000" u="sng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cá</a:t>
            </a:r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      dª    </a:t>
            </a:r>
            <a:endParaRPr lang="en-US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endParaRPr lang="vi-VN" sz="4000" smtClean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  <a:p>
            <a:pPr algn="ctr"/>
            <a:r>
              <a:rPr lang="vi-VN" sz="400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.VnAvant" pitchFamily="34" charset="0"/>
              </a:rPr>
              <a:t>C« bÐ cã « ®á.</a:t>
            </a:r>
            <a:endParaRPr lang="en-US" sz="4000" u="sng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.VnAvant" pitchFamily="34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Hãy đọc nào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217" y="990599"/>
            <a:ext cx="1572491" cy="1157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453774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1382" y="1219200"/>
            <a:ext cx="8153400" cy="4114800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D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d</a:t>
            </a:r>
            <a:r>
              <a:rPr lang="vi-VN" sz="4000" b="1" smtClean="0">
                <a:solidFill>
                  <a:srgbClr val="0033CC"/>
                </a:solidFill>
              </a:rPr>
              <a:t>            </a:t>
            </a:r>
            <a:r>
              <a:rPr lang="en-US" sz="4000" b="1" smtClean="0">
                <a:solidFill>
                  <a:srgbClr val="0033CC"/>
                </a:solidFill>
              </a:rPr>
              <a:t>Đ </a:t>
            </a:r>
            <a:r>
              <a:rPr lang="en-US" sz="4000" b="1">
                <a:solidFill>
                  <a:srgbClr val="0033CC"/>
                </a:solidFill>
              </a:rPr>
              <a:t>– đ </a:t>
            </a:r>
            <a:endParaRPr lang="vi-VN" sz="4000" b="1">
              <a:solidFill>
                <a:srgbClr val="0033CC"/>
              </a:solidFill>
            </a:endParaRPr>
          </a:p>
          <a:p>
            <a:r>
              <a:rPr lang="en-US" sz="4000" b="1" smtClean="0">
                <a:solidFill>
                  <a:srgbClr val="0033CC"/>
                </a:solidFill>
              </a:rPr>
              <a:t>  </a:t>
            </a:r>
            <a:r>
              <a:rPr lang="vi-VN" sz="4000" b="1" smtClean="0">
                <a:solidFill>
                  <a:srgbClr val="0033CC"/>
                </a:solidFill>
              </a:rPr>
              <a:t>    </a:t>
            </a:r>
            <a:r>
              <a:rPr lang="en-US" sz="4000" b="1" smtClean="0">
                <a:solidFill>
                  <a:srgbClr val="0033CC"/>
                </a:solidFill>
              </a:rPr>
              <a:t>A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en-US" sz="4000" b="1" smtClean="0">
                <a:solidFill>
                  <a:srgbClr val="0033CC"/>
                </a:solidFill>
              </a:rPr>
              <a:t>a</a:t>
            </a:r>
            <a:r>
              <a:rPr lang="vi-VN" sz="4000" b="1" smtClean="0">
                <a:solidFill>
                  <a:srgbClr val="0033CC"/>
                </a:solidFill>
              </a:rPr>
              <a:t>             </a:t>
            </a:r>
            <a:r>
              <a:rPr lang="en-US" sz="4000" b="1" smtClean="0">
                <a:solidFill>
                  <a:srgbClr val="0033CC"/>
                </a:solidFill>
              </a:rPr>
              <a:t>B </a:t>
            </a:r>
            <a:r>
              <a:rPr lang="en-US" sz="4000" b="1">
                <a:solidFill>
                  <a:srgbClr val="0033CC"/>
                </a:solidFill>
              </a:rPr>
              <a:t>– c </a:t>
            </a:r>
          </a:p>
          <a:p>
            <a:r>
              <a:rPr lang="vi-VN" sz="4000" b="1" smtClean="0">
                <a:solidFill>
                  <a:srgbClr val="0033CC"/>
                </a:solidFill>
              </a:rPr>
              <a:t>      </a:t>
            </a:r>
            <a:r>
              <a:rPr lang="en-US" sz="4000" b="1" smtClean="0">
                <a:solidFill>
                  <a:srgbClr val="0033CC"/>
                </a:solidFill>
              </a:rPr>
              <a:t>O </a:t>
            </a:r>
            <a:r>
              <a:rPr lang="en-US" sz="4000" b="1">
                <a:solidFill>
                  <a:srgbClr val="0033CC"/>
                </a:solidFill>
              </a:rPr>
              <a:t>– ô 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vi-VN" sz="4000" b="1" smtClean="0">
                <a:solidFill>
                  <a:srgbClr val="0033CC"/>
                </a:solidFill>
              </a:rPr>
              <a:t>           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r>
              <a:rPr lang="en-US" sz="4000" b="1">
                <a:solidFill>
                  <a:srgbClr val="0033CC"/>
                </a:solidFill>
              </a:rPr>
              <a:t>– </a:t>
            </a:r>
            <a:r>
              <a:rPr lang="vi-VN" sz="4000" b="1" smtClean="0">
                <a:solidFill>
                  <a:srgbClr val="0033CC"/>
                </a:solidFill>
              </a:rPr>
              <a:t>e</a:t>
            </a:r>
            <a:r>
              <a:rPr lang="en-US" sz="4000" b="1" smtClean="0">
                <a:solidFill>
                  <a:srgbClr val="0033CC"/>
                </a:solidFill>
              </a:rPr>
              <a:t> </a:t>
            </a:r>
            <a:endParaRPr lang="en-US" sz="4000" b="1">
              <a:solidFill>
                <a:srgbClr val="0033CC"/>
              </a:solidFill>
            </a:endParaRPr>
          </a:p>
          <a:p>
            <a:endParaRPr lang="vi-VN" sz="4000" b="1" smtClean="0">
              <a:solidFill>
                <a:srgbClr val="0033CC"/>
              </a:solidFill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6705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vi-VN" sz="4000" b="1" smtClean="0">
                <a:solidFill>
                  <a:srgbClr val="FF0000"/>
                </a:solidFill>
              </a:rPr>
              <a:t>Tìm cặp anh em sinh đôi </a:t>
            </a:r>
            <a:r>
              <a:rPr lang="en-US" sz="4000" b="1" smtClean="0">
                <a:solidFill>
                  <a:srgbClr val="FF0000"/>
                </a:solidFill>
              </a:rPr>
              <a:t>!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013435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673165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568" y="2083292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232558"/>
            <a:ext cx="666750" cy="529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563444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609600"/>
            <a:ext cx="8153400" cy="457200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với chữ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O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Giống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nhau như đúc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Bỗng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đâu bút mực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Vẽ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một móc câu </a:t>
            </a:r>
            <a:endParaRPr lang="en-US" sz="3200" b="1" i="1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Lên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đầu tôi đấy 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Bây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giờ bạn </a:t>
            </a:r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</a:p>
          <a:p>
            <a:pPr algn="ctr"/>
            <a:r>
              <a:rPr lang="en-US" sz="3200" b="1" i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Tôi </a:t>
            </a:r>
            <a:r>
              <a:rPr lang="en-US" sz="3200" b="1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 chữ chi?</a:t>
            </a:r>
            <a:endParaRPr lang="vi-VN" sz="3200" b="1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77159"/>
            <a:ext cx="851135" cy="136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48768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00CC00"/>
                </a:solidFill>
              </a:rPr>
              <a:t>Đố vui !</a:t>
            </a:r>
            <a:endParaRPr lang="en-US" sz="4000" b="1" dirty="0">
              <a:solidFill>
                <a:srgbClr val="00CC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67200" y="4078337"/>
            <a:ext cx="130035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39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o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267200" y="4078336"/>
            <a:ext cx="1124026" cy="37702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23900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ơ</a:t>
            </a:r>
            <a:endParaRPr lang="en-US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7345479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533400" y="1066800"/>
            <a:ext cx="8153400" cy="4114800"/>
          </a:xfrm>
          <a:prstGeom prst="cloud">
            <a:avLst/>
          </a:prstGeom>
          <a:solidFill>
            <a:srgbClr val="CCE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>
              <a:solidFill>
                <a:srgbClr val="000099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2007249"/>
            <a:ext cx="5715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d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o 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c¸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b</a:t>
            </a:r>
            <a:r>
              <a:rPr lang="vi-VN" sz="4000" b="1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µ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®¸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</a:t>
            </a:r>
          </a:p>
          <a:p>
            <a:pPr algn="ctr"/>
            <a:endParaRPr lang="en-US" sz="4000" b="1" smtClean="0">
              <a:ln>
                <a:solidFill>
                  <a:schemeClr val="tx1"/>
                </a:solidFill>
              </a:ln>
              <a:solidFill>
                <a:srgbClr val="0033CC"/>
              </a:solidFill>
              <a:latin typeface=".VnAvant" pitchFamily="34" charset="0"/>
            </a:endParaRPr>
          </a:p>
          <a:p>
            <a:pPr algn="ctr"/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bß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     </a:t>
            </a:r>
            <a:r>
              <a:rPr lang="vi-VN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®ß    cæ</a:t>
            </a:r>
            <a:r>
              <a:rPr lang="en-US" sz="4000" b="1" smtClean="0">
                <a:ln>
                  <a:solidFill>
                    <a:schemeClr val="tx1"/>
                  </a:solidFill>
                </a:ln>
                <a:solidFill>
                  <a:srgbClr val="0033CC"/>
                </a:solidFill>
                <a:latin typeface=".VnAvant" pitchFamily="34" charset="0"/>
              </a:rPr>
              <a:t> </a:t>
            </a:r>
            <a:endParaRPr lang="vi-VN" sz="4000" b="1" u="sng">
              <a:ln>
                <a:solidFill>
                  <a:schemeClr val="tx1"/>
                </a:solidFill>
              </a:ln>
              <a:solidFill>
                <a:srgbClr val="0033CC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774879" y="2618511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 bwMode="auto">
          <a:xfrm>
            <a:off x="8375073" y="6289964"/>
            <a:ext cx="457200" cy="304800"/>
          </a:xfrm>
          <a:prstGeom prst="actionButtonHom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TextBox 27"/>
          <p:cNvSpPr txBox="1">
            <a:spLocks noChangeArrowheads="1"/>
          </p:cNvSpPr>
          <p:nvPr/>
        </p:nvSpPr>
        <p:spPr bwMode="auto">
          <a:xfrm>
            <a:off x="152400" y="69273"/>
            <a:ext cx="8534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r>
              <a:rPr lang="en-US" sz="4000" b="1" smtClean="0">
                <a:solidFill>
                  <a:srgbClr val="FF0000"/>
                </a:solidFill>
              </a:rPr>
              <a:t>Tìm  và đọc to tiếng có âm </a:t>
            </a:r>
            <a:r>
              <a:rPr lang="vi-VN" sz="4000" b="1">
                <a:solidFill>
                  <a:srgbClr val="00CC00"/>
                </a:solidFill>
              </a:rPr>
              <a:t>đ</a:t>
            </a:r>
            <a:r>
              <a:rPr lang="en-US" sz="4000" b="1" smtClean="0">
                <a:solidFill>
                  <a:srgbClr val="FF0000"/>
                </a:solidFill>
              </a:rPr>
              <a:t>: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1231519" cy="1124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4610100" y="3860806"/>
            <a:ext cx="533400" cy="0"/>
          </a:xfrm>
          <a:prstGeom prst="line">
            <a:avLst/>
          </a:prstGeom>
          <a:ln w="381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72019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52400"/>
            <a:ext cx="7620000" cy="9144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</a:rPr>
              <a:t>Mảnh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00CC"/>
                </a:solidFill>
              </a:rPr>
              <a:t>ghép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00B050"/>
                </a:solidFill>
              </a:rPr>
              <a:t>sắc</a:t>
            </a:r>
            <a:r>
              <a:rPr lang="en-US" b="1" smtClean="0"/>
              <a:t> </a:t>
            </a:r>
            <a:r>
              <a:rPr lang="en-US" b="1" smtClean="0">
                <a:solidFill>
                  <a:srgbClr val="FF00FF"/>
                </a:solidFill>
              </a:rPr>
              <a:t>màu</a:t>
            </a:r>
            <a:endParaRPr lang="vi-VN" b="1">
              <a:solidFill>
                <a:srgbClr val="FF00FF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5" t="33616" r="35840" b="33192"/>
          <a:stretch/>
        </p:blipFill>
        <p:spPr bwMode="auto">
          <a:xfrm>
            <a:off x="3494655" y="2174956"/>
            <a:ext cx="1697490" cy="2167396"/>
          </a:xfrm>
          <a:prstGeom prst="rect">
            <a:avLst/>
          </a:prstGeom>
          <a:solidFill>
            <a:srgbClr val="FF0066"/>
          </a:solidFill>
          <a:ln>
            <a:noFill/>
          </a:ln>
          <a:effectLst/>
          <a:extLst/>
        </p:spPr>
      </p:pic>
      <p:grpSp>
        <p:nvGrpSpPr>
          <p:cNvPr id="3" name="Group 2"/>
          <p:cNvGrpSpPr/>
          <p:nvPr/>
        </p:nvGrpSpPr>
        <p:grpSpPr>
          <a:xfrm>
            <a:off x="1447798" y="1697182"/>
            <a:ext cx="5936673" cy="4017818"/>
            <a:chOff x="-838200" y="2174956"/>
            <a:chExt cx="9607460" cy="3484418"/>
          </a:xfrm>
        </p:grpSpPr>
        <p:pic>
          <p:nvPicPr>
            <p:cNvPr id="8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986" r="1762" b="19600"/>
            <a:stretch/>
          </p:blipFill>
          <p:spPr bwMode="auto">
            <a:xfrm>
              <a:off x="1592605" y="2174956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838200" y="3020294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hlinkClick r:id="rId4" action="ppaction://hlinksldjump"/>
          </p:cNvPr>
          <p:cNvSpPr/>
          <p:nvPr/>
        </p:nvSpPr>
        <p:spPr>
          <a:xfrm>
            <a:off x="1428751" y="1251835"/>
            <a:ext cx="3124199" cy="23622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/>
              <a:t>1</a:t>
            </a:r>
            <a:endParaRPr lang="vi-VN" sz="5400"/>
          </a:p>
        </p:txBody>
      </p:sp>
      <p:sp>
        <p:nvSpPr>
          <p:cNvPr id="21" name="Rectangle 20">
            <a:hlinkClick r:id="rId5" action="ppaction://hlinksldjump"/>
          </p:cNvPr>
          <p:cNvSpPr/>
          <p:nvPr/>
        </p:nvSpPr>
        <p:spPr>
          <a:xfrm>
            <a:off x="4606635" y="1219199"/>
            <a:ext cx="2819400" cy="2348345"/>
          </a:xfrm>
          <a:prstGeom prst="rect">
            <a:avLst/>
          </a:prstGeom>
          <a:solidFill>
            <a:srgbClr val="CC00CC"/>
          </a:solidFill>
          <a:ln>
            <a:solidFill>
              <a:srgbClr val="CC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/>
              <a:t>2</a:t>
            </a:r>
            <a:endParaRPr lang="vi-VN" sz="5400"/>
          </a:p>
        </p:txBody>
      </p:sp>
      <p:sp>
        <p:nvSpPr>
          <p:cNvPr id="20" name="Rectangle 19">
            <a:hlinkClick r:id="rId6" action="ppaction://hlinksldjump"/>
          </p:cNvPr>
          <p:cNvSpPr/>
          <p:nvPr/>
        </p:nvSpPr>
        <p:spPr>
          <a:xfrm>
            <a:off x="1447799" y="3581400"/>
            <a:ext cx="3124199" cy="2286000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3</a:t>
            </a:r>
            <a:endParaRPr lang="vi-VN" sz="5400">
              <a:solidFill>
                <a:schemeClr val="tx1"/>
              </a:solidFill>
            </a:endParaRPr>
          </a:p>
        </p:txBody>
      </p:sp>
      <p:sp>
        <p:nvSpPr>
          <p:cNvPr id="25" name="Rectangle 24">
            <a:hlinkClick r:id="rId7" action="ppaction://hlinksldjump"/>
          </p:cNvPr>
          <p:cNvSpPr/>
          <p:nvPr/>
        </p:nvSpPr>
        <p:spPr>
          <a:xfrm>
            <a:off x="4606635" y="3581400"/>
            <a:ext cx="2819400" cy="228600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solidFill>
                  <a:schemeClr val="tx1"/>
                </a:solidFill>
              </a:rPr>
              <a:t>4</a:t>
            </a:r>
            <a:endParaRPr lang="vi-VN" sz="54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03830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mph" presetSubtype="0" repeatCount="5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50" autoRev="1" fill="remov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1" grpId="0" animBg="1"/>
      <p:bldP spid="21" grpId="1" animBg="1"/>
      <p:bldP spid="20" grpId="0" animBg="1"/>
      <p:bldP spid="20" grpId="1" animBg="1"/>
      <p:bldP spid="25" grpId="0" animBg="1"/>
      <p:bldP spid="25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" y="381001"/>
            <a:ext cx="9005455" cy="3484418"/>
            <a:chOff x="-699656" y="381001"/>
            <a:chExt cx="9705111" cy="3484418"/>
          </a:xfrm>
        </p:grpSpPr>
        <p:pic>
          <p:nvPicPr>
            <p:cNvPr id="5122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97" r="1651" b="19600"/>
            <a:stretch/>
          </p:blipFill>
          <p:spPr bwMode="auto">
            <a:xfrm>
              <a:off x="1828800" y="381001"/>
              <a:ext cx="7176655" cy="34844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C:\Users\ai\Desktop\anh 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80" r="74140" b="19600"/>
            <a:stretch/>
          </p:blipFill>
          <p:spPr bwMode="auto">
            <a:xfrm>
              <a:off x="-699656" y="1108363"/>
              <a:ext cx="2604656" cy="2618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 flipH="1">
            <a:off x="914400" y="4613564"/>
            <a:ext cx="78028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latin typeface=".VnAvant" pitchFamily="34" charset="0"/>
              </a:rPr>
              <a:t>Tµu d</a:t>
            </a:r>
            <a:r>
              <a:rPr lang="en-US" sz="5400" b="1" smtClean="0">
                <a:solidFill>
                  <a:srgbClr val="FF0000"/>
                </a:solidFill>
                <a:latin typeface=".VnAvant" pitchFamily="34" charset="0"/>
              </a:rPr>
              <a:t>ì</a:t>
            </a:r>
            <a:r>
              <a:rPr lang="en-US" sz="5400" b="1" smtClean="0">
                <a:latin typeface=".VnAvant" pitchFamily="34" charset="0"/>
              </a:rPr>
              <a:t> hµng ë c¶ng.</a:t>
            </a:r>
            <a:endParaRPr lang="en-US" sz="5400" b="1"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5250476" y="4613565"/>
            <a:ext cx="487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5748" y="76200"/>
            <a:ext cx="2962252" cy="722531"/>
            <a:chOff x="85748" y="76200"/>
            <a:chExt cx="3114652" cy="722531"/>
          </a:xfrm>
        </p:grpSpPr>
        <p:grpSp>
          <p:nvGrpSpPr>
            <p:cNvPr id="9" name="Group 8"/>
            <p:cNvGrpSpPr/>
            <p:nvPr/>
          </p:nvGrpSpPr>
          <p:grpSpPr>
            <a:xfrm>
              <a:off x="85748" y="169725"/>
              <a:ext cx="3114652" cy="606130"/>
              <a:chOff x="85748" y="169725"/>
              <a:chExt cx="3114652" cy="606130"/>
            </a:xfrm>
          </p:grpSpPr>
          <p:sp>
            <p:nvSpPr>
              <p:cNvPr id="13" name="Rounded Rectangle 12"/>
              <p:cNvSpPr/>
              <p:nvPr/>
            </p:nvSpPr>
            <p:spPr bwMode="auto">
              <a:xfrm>
                <a:off x="440086" y="169725"/>
                <a:ext cx="276031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" name="Oval 13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153037" y="76200"/>
              <a:ext cx="3047363" cy="722531"/>
              <a:chOff x="-651821" y="-231732"/>
              <a:chExt cx="3047363" cy="722531"/>
            </a:xfrm>
          </p:grpSpPr>
          <p:sp>
            <p:nvSpPr>
              <p:cNvPr id="11" name="TextBox 10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1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195258" y="-155532"/>
                <a:ext cx="2590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NhËn biÕt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1251926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260754" y="561702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</a:t>
            </a:r>
            <a:r>
              <a:rPr lang="en-US" sz="3600" b="1" dirty="0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Việt</a:t>
            </a:r>
            <a:endParaRPr lang="en-US" sz="3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5669" y="175260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084318" y="133090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5791200" y="133509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4927531" y="177742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Ơ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3764173" y="2644682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 flipH="1">
            <a:off x="4241264" y="3046567"/>
            <a:ext cx="478868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b="1">
                <a:latin typeface=".VnAvant" pitchFamily="34" charset="0"/>
              </a:rPr>
              <a:t>ơ</a:t>
            </a:r>
            <a:endParaRPr lang="vi-VN" sz="3200" b="1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4" t="29347" r="30954" b="32068"/>
          <a:stretch/>
        </p:blipFill>
        <p:spPr bwMode="auto">
          <a:xfrm>
            <a:off x="5074674" y="2644681"/>
            <a:ext cx="1433051" cy="1388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 flipH="1">
            <a:off x="5551766" y="3045134"/>
            <a:ext cx="4788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600" b="1">
                <a:latin typeface=".VnAvant" pitchFamily="34" charset="0"/>
              </a:rPr>
              <a:t>Ơ</a:t>
            </a:r>
            <a:endParaRPr lang="vi-VN" sz="3600" b="1"/>
          </a:p>
        </p:txBody>
      </p:sp>
      <p:sp>
        <p:nvSpPr>
          <p:cNvPr id="2" name="Trapezoid 1"/>
          <p:cNvSpPr/>
          <p:nvPr/>
        </p:nvSpPr>
        <p:spPr bwMode="auto">
          <a:xfrm>
            <a:off x="4283561" y="3733800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5" name="Trapezoid 14"/>
          <p:cNvSpPr/>
          <p:nvPr/>
        </p:nvSpPr>
        <p:spPr bwMode="auto">
          <a:xfrm>
            <a:off x="5595212" y="3733800"/>
            <a:ext cx="391974" cy="1123424"/>
          </a:xfrm>
          <a:prstGeom prst="trapezoid">
            <a:avLst/>
          </a:prstGeom>
          <a:solidFill>
            <a:srgbClr val="FFFF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40197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2" grpId="0" animBg="1"/>
      <p:bldP spid="14" grpId="0" animBg="1"/>
      <p:bldP spid="2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 flipH="1">
            <a:off x="4160519" y="399871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4" name="TextBox 3"/>
          <p:cNvSpPr txBox="1"/>
          <p:nvPr/>
        </p:nvSpPr>
        <p:spPr>
          <a:xfrm flipH="1">
            <a:off x="5638800" y="313638"/>
            <a:ext cx="1905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239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04800" y="1752600"/>
            <a:ext cx="3250275" cy="2008910"/>
            <a:chOff x="304800" y="1752600"/>
            <a:chExt cx="3250275" cy="2008910"/>
          </a:xfrm>
        </p:grpSpPr>
        <p:sp>
          <p:nvSpPr>
            <p:cNvPr id="5" name="Rectangle 4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562600" y="1752600"/>
            <a:ext cx="3250275" cy="2008910"/>
            <a:chOff x="304800" y="1752600"/>
            <a:chExt cx="3250275" cy="2008910"/>
          </a:xfrm>
        </p:grpSpPr>
        <p:sp>
          <p:nvSpPr>
            <p:cNvPr id="11" name="Rectangle 10"/>
            <p:cNvSpPr/>
            <p:nvPr/>
          </p:nvSpPr>
          <p:spPr bwMode="auto">
            <a:xfrm>
              <a:off x="304800" y="1752600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1954874" y="1759526"/>
              <a:ext cx="1600200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304801" y="2770910"/>
              <a:ext cx="3250274" cy="990600"/>
            </a:xfrm>
            <a:prstGeom prst="rect">
              <a:avLst/>
            </a:prstGeom>
            <a:solidFill>
              <a:srgbClr val="CCEC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4800" b="1" i="0" u="none" strike="noStrike" cap="none" normalizeH="0" baseline="0" smtClean="0">
                <a:ln>
                  <a:noFill/>
                </a:ln>
                <a:solidFill>
                  <a:srgbClr val="0033CC"/>
                </a:solidFill>
                <a:effectLst/>
                <a:latin typeface=".VnAvant" pitchFamily="34" charset="0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313171" y="285071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flipH="1">
            <a:off x="1711033" y="2847110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 flipH="1">
            <a:off x="1856510" y="2736272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smtClean="0">
                <a:solidFill>
                  <a:srgbClr val="0033CC"/>
                </a:solidFill>
                <a:latin typeface="HP001"/>
                <a:ea typeface="HP001"/>
              </a:rPr>
              <a:t>ʊ</a:t>
            </a:r>
            <a:endParaRPr lang="en-US" sz="72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0850" y="1836002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 flipH="1">
            <a:off x="2362200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5600" y="284710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 flipH="1">
            <a:off x="7086600" y="2847108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 flipH="1">
            <a:off x="7239000" y="2667000"/>
            <a:ext cx="1905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9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019800" y="183600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33CC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0033CC"/>
              </a:solidFill>
              <a:latin typeface=".VnAvant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flipH="1">
            <a:off x="7703819" y="1836003"/>
            <a:ext cx="487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¬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85748" y="76200"/>
            <a:ext cx="1978576" cy="722531"/>
            <a:chOff x="85748" y="76200"/>
            <a:chExt cx="1978576" cy="722531"/>
          </a:xfrm>
        </p:grpSpPr>
        <p:grpSp>
          <p:nvGrpSpPr>
            <p:cNvPr id="38" name="Group 37"/>
            <p:cNvGrpSpPr/>
            <p:nvPr/>
          </p:nvGrpSpPr>
          <p:grpSpPr>
            <a:xfrm>
              <a:off x="85748" y="169725"/>
              <a:ext cx="1770762" cy="606130"/>
              <a:chOff x="85748" y="169725"/>
              <a:chExt cx="1770762" cy="606130"/>
            </a:xfrm>
          </p:grpSpPr>
          <p:sp>
            <p:nvSpPr>
              <p:cNvPr id="35" name="Rounded Rectangle 34"/>
              <p:cNvSpPr/>
              <p:nvPr/>
            </p:nvSpPr>
            <p:spPr bwMode="auto">
              <a:xfrm>
                <a:off x="440086" y="169725"/>
                <a:ext cx="1416424" cy="606130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 bwMode="auto">
              <a:xfrm>
                <a:off x="85748" y="201195"/>
                <a:ext cx="578931" cy="533997"/>
              </a:xfrm>
              <a:prstGeom prst="ellipse">
                <a:avLst/>
              </a:prstGeom>
              <a:solidFill>
                <a:srgbClr val="FFCC0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3600" b="1" i="0" u="none" strike="noStrike" cap="none" normalizeH="0" smtClean="0">
                  <a:ln>
                    <a:noFill/>
                  </a:ln>
                  <a:effectLst/>
                  <a:latin typeface="Calibri" pitchFamily="34" charset="0"/>
                  <a:cs typeface="Calibri" pitchFamily="34" charset="0"/>
                </a:endParaRP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153037" y="76200"/>
              <a:ext cx="1911287" cy="722531"/>
              <a:chOff x="-651821" y="-231732"/>
              <a:chExt cx="1911287" cy="722531"/>
            </a:xfrm>
          </p:grpSpPr>
          <p:sp>
            <p:nvSpPr>
              <p:cNvPr id="34" name="TextBox 33"/>
              <p:cNvSpPr txBox="1"/>
              <p:nvPr/>
            </p:nvSpPr>
            <p:spPr>
              <a:xfrm>
                <a:off x="-651821" y="-231732"/>
                <a:ext cx="4443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000" b="1" smtClean="0">
                    <a:latin typeface="Calibri" pitchFamily="34" charset="0"/>
                    <a:cs typeface="Calibri" pitchFamily="34" charset="0"/>
                  </a:rPr>
                  <a:t>2</a:t>
                </a:r>
                <a:endParaRPr lang="en-US" sz="4000" b="1">
                  <a:latin typeface="Calibri" pitchFamily="34" charset="0"/>
                  <a:cs typeface="Calibri" pitchFamily="34" charset="0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-195258" y="-155532"/>
                <a:ext cx="145472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>
                    <a:solidFill>
                      <a:schemeClr val="bg1"/>
                    </a:solidFill>
                    <a:latin typeface=".VnAvant" pitchFamily="34" charset="0"/>
                  </a:rPr>
                  <a:t>§</a:t>
                </a:r>
                <a:r>
                  <a:rPr lang="en-US" sz="3600" b="1" smtClean="0">
                    <a:solidFill>
                      <a:schemeClr val="bg1"/>
                    </a:solidFill>
                    <a:latin typeface=".VnAvant" pitchFamily="34" charset="0"/>
                  </a:rPr>
                  <a:t>äc</a:t>
                </a:r>
                <a:endParaRPr lang="en-US" sz="3600" b="1">
                  <a:solidFill>
                    <a:schemeClr val="bg1"/>
                  </a:solidFill>
                  <a:latin typeface=".VnAvant" pitchFamily="34" charset="0"/>
                </a:endParaRPr>
              </a:p>
            </p:txBody>
          </p:sp>
        </p:grpSp>
      </p:grp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21"/>
          <a:stretch/>
        </p:blipFill>
        <p:spPr bwMode="auto">
          <a:xfrm>
            <a:off x="4526624" y="4419600"/>
            <a:ext cx="4286250" cy="170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4024860"/>
            <a:ext cx="2667000" cy="195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9728952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15" grpId="0"/>
      <p:bldP spid="16" grpId="0"/>
      <p:bldP spid="18" grpId="0"/>
      <p:bldP spid="21" grpId="0"/>
      <p:bldP spid="23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ASMO\vector-illustration-cute-cartoon-boy-600w-253540042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309" y="921841"/>
            <a:ext cx="6324600" cy="6314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76500" y="3276600"/>
            <a:ext cx="4876800" cy="32766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/>
          <p:cNvSpPr txBox="1"/>
          <p:nvPr/>
        </p:nvSpPr>
        <p:spPr>
          <a:xfrm>
            <a:off x="2902728" y="3542943"/>
            <a:ext cx="42600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smtClean="0">
                <a:solidFill>
                  <a:srgbClr val="002060"/>
                </a:solidFill>
                <a:latin typeface="Comic Sans MS" pitchFamily="66" charset="0"/>
              </a:rPr>
              <a:t>Tạo tiếng mới có</a:t>
            </a:r>
            <a:r>
              <a:rPr lang="vi-VN" sz="4800" b="1">
                <a:solidFill>
                  <a:srgbClr val="002060"/>
                </a:solidFill>
                <a:latin typeface="Comic Sans MS" pitchFamily="66" charset="0"/>
              </a:rPr>
              <a:t> 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âm </a:t>
            </a:r>
            <a:r>
              <a:rPr lang="vi-VN" sz="6000" b="1" smtClean="0">
                <a:solidFill>
                  <a:srgbClr val="FF0000"/>
                </a:solidFill>
                <a:latin typeface="Comic Sans MS" pitchFamily="66" charset="0"/>
              </a:rPr>
              <a:t>ơ</a:t>
            </a:r>
            <a:r>
              <a:rPr lang="vi-VN" sz="4800" b="1" smtClean="0">
                <a:solidFill>
                  <a:srgbClr val="002060"/>
                </a:solidFill>
                <a:latin typeface="Comic Sans MS" pitchFamily="66" charset="0"/>
              </a:rPr>
              <a:t> </a:t>
            </a:r>
            <a:endParaRPr lang="vi-VN" sz="48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0" y="152400"/>
            <a:ext cx="5067300" cy="769441"/>
          </a:xfrm>
          <a:prstGeom prst="rect">
            <a:avLst/>
          </a:prstGeom>
          <a:solidFill>
            <a:srgbClr val="FF00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/>
              <a:t>Mình cùng thi tài! </a:t>
            </a:r>
            <a:endParaRPr lang="vi-VN" sz="4400" b="1"/>
          </a:p>
        </p:txBody>
      </p:sp>
    </p:spTree>
    <p:extLst>
      <p:ext uri="{BB962C8B-B14F-4D97-AF65-F5344CB8AC3E}">
        <p14:creationId xmlns:p14="http://schemas.microsoft.com/office/powerpoint/2010/main" val="19261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426494" y="276098"/>
            <a:ext cx="22910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Tiếng</a:t>
            </a:r>
            <a:r>
              <a:rPr lang="en-US" sz="3600" b="1" dirty="0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rgbClr val="000099"/>
                </a:solidFill>
                <a:latin typeface="HP001 4H Normal" pitchFamily="34" charset="0"/>
                <a:cs typeface="Arial" pitchFamily="34" charset="0"/>
              </a:rPr>
              <a:t>Việt</a:t>
            </a:r>
            <a:endParaRPr lang="en-US" sz="300" b="1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68200" y="1344120"/>
            <a:ext cx="16770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1000"/>
              </a:spcAft>
            </a:pPr>
            <a:r>
              <a:rPr lang="en-US" sz="3600" b="1" smtClean="0">
                <a:solidFill>
                  <a:srgbClr val="FF0000"/>
                </a:solidFill>
                <a:latin typeface="HP001 4H Normal" pitchFamily="34" charset="0"/>
                <a:cs typeface="Arial" pitchFamily="34" charset="0"/>
              </a:rPr>
              <a:t>Bài 9: </a:t>
            </a:r>
            <a:endParaRPr lang="en-US" sz="300" b="1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flipH="1">
            <a:off x="4966849" y="922429"/>
            <a:ext cx="4876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.VnAvant" pitchFamily="34" charset="0"/>
              </a:rPr>
              <a:t>¬</a:t>
            </a:r>
          </a:p>
        </p:txBody>
      </p:sp>
      <p:sp>
        <p:nvSpPr>
          <p:cNvPr id="9" name="TextBox 8"/>
          <p:cNvSpPr txBox="1"/>
          <p:nvPr/>
        </p:nvSpPr>
        <p:spPr>
          <a:xfrm flipH="1">
            <a:off x="6673731" y="926618"/>
            <a:ext cx="609601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600" b="1" smtClean="0">
                <a:solidFill>
                  <a:srgbClr val="FF0000"/>
                </a:solidFill>
                <a:latin typeface="HP001"/>
                <a:ea typeface="HP001"/>
              </a:rPr>
              <a:t>ʌ</a:t>
            </a:r>
            <a:endParaRPr lang="en-US" sz="166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5810062" y="1368945"/>
            <a:ext cx="487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.VnAvant" pitchFamily="34" charset="0"/>
              </a:rPr>
              <a:t>Ơ</a:t>
            </a:r>
            <a:endParaRPr lang="en-US" sz="32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4881" y="1097626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b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1026" y="2730203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d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4881" y="1978155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FF0000"/>
                </a:solidFill>
                <a:latin typeface=".VnAvant" pitchFamily="34" charset="0"/>
              </a:rPr>
              <a:t>c</a:t>
            </a:r>
            <a:endParaRPr lang="en-US" sz="4800" b="1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7171" y="3560499"/>
            <a:ext cx="5613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.VnAvant" pitchFamily="34" charset="0"/>
              </a:rPr>
              <a:t>đ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45924" y="1134861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a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5924" y="2739877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ª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5924" y="1947329"/>
            <a:ext cx="591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e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8543" y="3525461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smtClean="0">
                <a:solidFill>
                  <a:srgbClr val="00B050"/>
                </a:solidFill>
                <a:latin typeface=".VnAvant" pitchFamily="34" charset="0"/>
              </a:rPr>
              <a:t>o</a:t>
            </a:r>
            <a:endParaRPr lang="en-US" sz="4800" b="1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16395" y="4267200"/>
            <a:ext cx="5790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rgbClr val="00B050"/>
                </a:solidFill>
                <a:latin typeface=".VnAvant" pitchFamily="34" charset="0"/>
              </a:rPr>
              <a:t>«</a:t>
            </a:r>
          </a:p>
        </p:txBody>
      </p:sp>
    </p:spTree>
    <p:extLst>
      <p:ext uri="{BB962C8B-B14F-4D97-AF65-F5344CB8AC3E}">
        <p14:creationId xmlns:p14="http://schemas.microsoft.com/office/powerpoint/2010/main" val="338097904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9|6.6|3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5155</TotalTime>
  <Words>400</Words>
  <Application>Microsoft Office PowerPoint</Application>
  <PresentationFormat>On-screen Show (4:3)</PresentationFormat>
  <Paragraphs>177</Paragraphs>
  <Slides>35</Slides>
  <Notes>0</Notes>
  <HiddenSlides>0</HiddenSlides>
  <MMClips>5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7" baseType="lpstr">
      <vt:lpstr>Arial</vt:lpstr>
      <vt:lpstr>.VnUniverse</vt:lpstr>
      <vt:lpstr>Times New Roman</vt:lpstr>
      <vt:lpstr>HP001</vt:lpstr>
      <vt:lpstr>.VnAristote</vt:lpstr>
      <vt:lpstr>Comic Sans MS</vt:lpstr>
      <vt:lpstr>HP001 4H Normal</vt:lpstr>
      <vt:lpstr>Calibri</vt:lpstr>
      <vt:lpstr>.VnAvant</vt:lpstr>
      <vt:lpstr>Office Theme</vt:lpstr>
      <vt:lpstr>1_Default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laptop88</cp:lastModifiedBy>
  <cp:revision>277</cp:revision>
  <dcterms:created xsi:type="dcterms:W3CDTF">2006-08-16T00:00:00Z</dcterms:created>
  <dcterms:modified xsi:type="dcterms:W3CDTF">2020-10-08T16:26:30Z</dcterms:modified>
</cp:coreProperties>
</file>